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9" r:id="rId3"/>
    <p:sldId id="258" r:id="rId4"/>
    <p:sldId id="260" r:id="rId5"/>
    <p:sldId id="261" r:id="rId6"/>
    <p:sldId id="263" r:id="rId7"/>
    <p:sldId id="276" r:id="rId8"/>
    <p:sldId id="277" r:id="rId9"/>
    <p:sldId id="278" r:id="rId10"/>
    <p:sldId id="279" r:id="rId11"/>
    <p:sldId id="274" r:id="rId12"/>
    <p:sldId id="265" r:id="rId13"/>
    <p:sldId id="267" r:id="rId14"/>
    <p:sldId id="266" r:id="rId15"/>
    <p:sldId id="268" r:id="rId16"/>
    <p:sldId id="264" r:id="rId17"/>
    <p:sldId id="270" r:id="rId18"/>
    <p:sldId id="272" r:id="rId19"/>
    <p:sldId id="271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00E"/>
    <a:srgbClr val="000000"/>
    <a:srgbClr val="3B854E"/>
    <a:srgbClr val="80989A"/>
    <a:srgbClr val="E8D69E"/>
    <a:srgbClr val="E8DC9E"/>
    <a:srgbClr val="E8E69E"/>
    <a:srgbClr val="DBDAA9"/>
    <a:srgbClr val="CFBE8D"/>
    <a:srgbClr val="E5DCC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92" autoAdjust="0"/>
    <p:restoredTop sz="87908" autoAdjust="0"/>
  </p:normalViewPr>
  <p:slideViewPr>
    <p:cSldViewPr snapToGrid="0">
      <p:cViewPr>
        <p:scale>
          <a:sx n="98" d="100"/>
          <a:sy n="98" d="100"/>
        </p:scale>
        <p:origin x="-840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928D2F-EBB4-4B45-ABFE-CCBA1EA446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5251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09026E-C7B9-A446-A6E9-DA350840C2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565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9026E-C7B9-A446-A6E9-DA350840C28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9026E-C7B9-A446-A6E9-DA350840C28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9026E-C7B9-A446-A6E9-DA350840C28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9026E-C7B9-A446-A6E9-DA350840C28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9026E-C7B9-A446-A6E9-DA350840C28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9026E-C7B9-A446-A6E9-DA350840C28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0" y="883920"/>
            <a:ext cx="9144000" cy="5974080"/>
          </a:xfrm>
          <a:prstGeom prst="rect">
            <a:avLst/>
          </a:prstGeom>
          <a:gradFill>
            <a:gsLst>
              <a:gs pos="0">
                <a:srgbClr val="80989A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33604"/>
            <a:ext cx="7772400" cy="1470025"/>
          </a:xfrm>
          <a:prstGeom prst="rect">
            <a:avLst/>
          </a:prstGeom>
        </p:spPr>
        <p:txBody>
          <a:bodyPr vert="horz" anchor="ctr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-15240"/>
            <a:ext cx="9144000" cy="8686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r"/>
            <a:endParaRPr lang="en-US" sz="6000" b="0" i="0" smtClean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31811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92088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883920"/>
            <a:ext cx="9144000" cy="5974080"/>
          </a:xfrm>
          <a:prstGeom prst="rect">
            <a:avLst/>
          </a:prstGeom>
          <a:gradFill>
            <a:gsLst>
              <a:gs pos="0">
                <a:srgbClr val="80989A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-15240"/>
            <a:ext cx="9144000" cy="8686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r"/>
            <a:endParaRPr lang="en-US" sz="6000" b="0" i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137160"/>
            <a:ext cx="9144000" cy="563880"/>
          </a:xfrm>
          <a:prstGeom prst="rect">
            <a:avLst/>
          </a:prstGeom>
          <a:noFill/>
        </p:spPr>
        <p:txBody>
          <a:bodyPr wrap="square" rIns="91440" rtlCol="0" anchor="ctr" anchorCtr="0">
            <a:noAutofit/>
          </a:bodyPr>
          <a:lstStyle/>
          <a:p>
            <a:pPr algn="l">
              <a:tabLst>
                <a:tab pos="8915400" algn="r"/>
              </a:tabLst>
            </a:pPr>
            <a:r>
              <a:rPr lang="en-US" sz="2400" i="0" smtClean="0">
                <a:solidFill>
                  <a:schemeClr val="bg1"/>
                </a:solidFill>
              </a:rPr>
              <a:t>OCA Alliance</a:t>
            </a:r>
            <a:r>
              <a:rPr lang="en-US" sz="2400" i="0" smtClean="0">
                <a:solidFill>
                  <a:srgbClr val="DBCEA9"/>
                </a:solidFill>
              </a:rPr>
              <a:t>	Open Control Architecture</a:t>
            </a:r>
          </a:p>
        </p:txBody>
      </p:sp>
    </p:spTree>
    <p:extLst>
      <p:ext uri="{BB962C8B-B14F-4D97-AF65-F5344CB8AC3E}">
        <p14:creationId xmlns:p14="http://schemas.microsoft.com/office/powerpoint/2010/main" xmlns="" val="37739104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92088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883920"/>
            <a:ext cx="9144000" cy="5974080"/>
          </a:xfrm>
          <a:prstGeom prst="rect">
            <a:avLst/>
          </a:prstGeom>
          <a:gradFill>
            <a:gsLst>
              <a:gs pos="0">
                <a:srgbClr val="E8D69E"/>
              </a:gs>
              <a:gs pos="79000">
                <a:srgbClr val="DBDBDB"/>
              </a:gs>
              <a:gs pos="99000">
                <a:srgbClr val="CFCFCF"/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-15240"/>
            <a:ext cx="9144000" cy="8686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wrap="none" rtlCol="0" anchor="ctr" anchorCtr="0">
            <a:noAutofit/>
          </a:bodyPr>
          <a:lstStyle/>
          <a:p>
            <a:pPr algn="r"/>
            <a:endParaRPr lang="en-US" sz="6000" b="0" i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137160"/>
            <a:ext cx="9144000" cy="563880"/>
          </a:xfrm>
          <a:prstGeom prst="rect">
            <a:avLst/>
          </a:prstGeom>
          <a:noFill/>
        </p:spPr>
        <p:txBody>
          <a:bodyPr wrap="square" rIns="91440" rtlCol="0" anchor="ctr" anchorCtr="0">
            <a:noAutofit/>
          </a:bodyPr>
          <a:lstStyle/>
          <a:p>
            <a:pPr algn="l">
              <a:tabLst>
                <a:tab pos="8915400" algn="r"/>
              </a:tabLst>
            </a:pPr>
            <a:r>
              <a:rPr lang="en-US" sz="2400" i="0" smtClean="0">
                <a:solidFill>
                  <a:schemeClr val="bg1"/>
                </a:solidFill>
              </a:rPr>
              <a:t>OCA Alliance</a:t>
            </a:r>
            <a:r>
              <a:rPr lang="en-US" sz="2400" i="0" smtClean="0">
                <a:solidFill>
                  <a:srgbClr val="DBCEA9"/>
                </a:solidFill>
              </a:rPr>
              <a:t>	Open Control Architecture</a:t>
            </a:r>
          </a:p>
        </p:txBody>
      </p:sp>
    </p:spTree>
    <p:extLst>
      <p:ext uri="{BB962C8B-B14F-4D97-AF65-F5344CB8AC3E}">
        <p14:creationId xmlns:p14="http://schemas.microsoft.com/office/powerpoint/2010/main" xmlns="" val="377391049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Line 19"/>
          <p:cNvSpPr>
            <a:spLocks noChangeShapeType="1"/>
          </p:cNvSpPr>
          <p:nvPr userDrawn="1"/>
        </p:nvSpPr>
        <p:spPr bwMode="auto">
          <a:xfrm>
            <a:off x="152400" y="6248400"/>
            <a:ext cx="8763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46" name="Picture 22" descr="2013_AV_Network_logo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850" y="6324600"/>
            <a:ext cx="8750300" cy="48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307276"/>
            <a:ext cx="7772400" cy="1728192"/>
          </a:xfrm>
        </p:spPr>
        <p:txBody>
          <a:bodyPr/>
          <a:lstStyle/>
          <a:p>
            <a:pPr>
              <a:spcAft>
                <a:spcPct val="100000"/>
              </a:spcAft>
            </a:pPr>
            <a:r>
              <a:rPr lang="en-US" sz="6600" dirty="0" smtClean="0"/>
              <a:t>OCA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dirty="0" smtClean="0"/>
              <a:t>The Open Control Architecture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68415" y="5249917"/>
            <a:ext cx="5281448" cy="1198180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algn="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The OCA Alliance</a:t>
            </a:r>
          </a:p>
          <a:p>
            <a:pPr algn="r"/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www.oca-alliance.com</a:t>
            </a:r>
            <a:endParaRPr lang="en-US" sz="1600" b="1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03005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OCA In Action: Bar Band</a:t>
            </a:r>
            <a:endParaRPr lang="en-US" sz="3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659015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Font typeface="Arial" charset="0"/>
              <a:buNone/>
            </a:pPr>
            <a:r>
              <a:rPr lang="en-US" sz="1600" b="1" smtClean="0"/>
              <a:t>Tiny Sound System for Small Music Acts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Single media network connecting everything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Four house speakers, two stage monitors, mixers, mics, ancillary gear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In-ear monitoring system optional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Powered loudspeakers, network-connected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One main house mixer, tablet-based (no big mixing desk)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Onstage monitor mixers for each musician - small tablets on mic stands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Wired microphones connect through stage box on network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Wireless microphones connect through receiver(s) on network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In-ear monitors connect through transmitter(s) on network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Wireless access to main house mix is an option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Optional external interfaces, both analog and digital, to house systems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Optional multitrack digital recorder on network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US" sz="1600" smtClean="0"/>
              <a:t>Optional webcasting interface on network and on internet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endParaRPr lang="en-US" sz="1600" smtClean="0"/>
          </a:p>
        </p:txBody>
      </p:sp>
      <p:sp>
        <p:nvSpPr>
          <p:cNvPr id="5" name="TextBox 4"/>
          <p:cNvSpPr txBox="1"/>
          <p:nvPr/>
        </p:nvSpPr>
        <p:spPr>
          <a:xfrm>
            <a:off x="2152649" y="5924550"/>
            <a:ext cx="6734175" cy="71437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0"/>
            <a:tileRect/>
          </a:gradFill>
        </p:spPr>
        <p:txBody>
          <a:bodyPr wrap="square" rtlCol="0">
            <a:noAutofit/>
          </a:bodyPr>
          <a:lstStyle/>
          <a:p>
            <a:r>
              <a:rPr lang="en-US" sz="2000" smtClean="0">
                <a:solidFill>
                  <a:srgbClr val="002060"/>
                </a:solidFill>
              </a:rPr>
              <a:t>Much simplified cabling.  Improved diagnostic functions/features.  Easy reconfiguration.  </a:t>
            </a:r>
            <a:r>
              <a:rPr lang="en-US" sz="2000" smtClean="0">
                <a:solidFill>
                  <a:srgbClr val="002060"/>
                </a:solidFill>
              </a:rPr>
              <a:t>	</a:t>
            </a:r>
            <a:r>
              <a:rPr lang="en-US" sz="2000" smtClean="0">
                <a:solidFill>
                  <a:srgbClr val="002060"/>
                </a:solidFill>
              </a:rPr>
              <a:t> </a:t>
            </a:r>
          </a:p>
          <a:p>
            <a:pPr marL="1828800" indent="-1828800"/>
            <a:endParaRPr lang="en-US" sz="200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299" y="5924550"/>
            <a:ext cx="1666876" cy="71437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C000"/>
              </a:gs>
              <a:gs pos="100000">
                <a:srgbClr val="D5D00E"/>
              </a:gs>
            </a:gsLst>
            <a:lin ang="10800000" scaled="0"/>
            <a:tileRect/>
          </a:gradFill>
        </p:spPr>
        <p:txBody>
          <a:bodyPr wrap="square" rtlCol="0">
            <a:noAutofit/>
          </a:bodyPr>
          <a:lstStyle/>
          <a:p>
            <a:pPr algn="r"/>
            <a:r>
              <a:rPr lang="en-US" sz="2000" b="1" smtClean="0">
                <a:solidFill>
                  <a:srgbClr val="000000"/>
                </a:solidFill>
              </a:rPr>
              <a:t>OCA</a:t>
            </a:r>
          </a:p>
          <a:p>
            <a:pPr marL="1828800" indent="-1828800" algn="r"/>
            <a:r>
              <a:rPr lang="en-US" sz="2000" b="1" smtClean="0">
                <a:solidFill>
                  <a:srgbClr val="000000"/>
                </a:solidFill>
              </a:rPr>
              <a:t>Benefits</a:t>
            </a:r>
            <a:endParaRPr lang="en-US" sz="20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2113"/>
            <a:ext cx="8229600" cy="792088"/>
          </a:xfrm>
        </p:spPr>
        <p:txBody>
          <a:bodyPr/>
          <a:lstStyle/>
          <a:p>
            <a:r>
              <a:rPr lang="en-US" smtClean="0"/>
              <a:t>A Peek Under the Hood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21081"/>
            <a:ext cx="9144000" cy="583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84"/>
            <a:ext cx="8229600" cy="792088"/>
          </a:xfrm>
        </p:spPr>
        <p:txBody>
          <a:bodyPr/>
          <a:lstStyle/>
          <a:p>
            <a:r>
              <a:rPr lang="en-US" smtClean="0"/>
              <a:t>OCA Device Model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48640" y="5151120"/>
            <a:ext cx="1402080" cy="1402080"/>
            <a:chOff x="1082040" y="5181600"/>
            <a:chExt cx="1402080" cy="1402080"/>
          </a:xfrm>
        </p:grpSpPr>
        <p:sp>
          <p:nvSpPr>
            <p:cNvPr id="5" name="Oval 4"/>
            <p:cNvSpPr/>
            <p:nvPr/>
          </p:nvSpPr>
          <p:spPr bwMode="auto">
            <a:xfrm>
              <a:off x="1082040" y="5181600"/>
              <a:ext cx="1402080" cy="140208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03960" y="5455920"/>
              <a:ext cx="1112520" cy="8534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b="1" smtClean="0">
                  <a:solidFill>
                    <a:srgbClr val="FF0000"/>
                  </a:solidFill>
                  <a:latin typeface="Arial Narrow" pitchFamily="34" charset="0"/>
                </a:rPr>
                <a:t>Box of Objects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OCA Control Repertoire (v.1.1)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2060848"/>
            <a:ext cx="4663440" cy="452283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smtClean="0"/>
              <a:t>Gain controls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Mutes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Switches (n-position)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Delays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Equalizers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Filters (IIR &amp; FIR)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Limiters &amp; Compressors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Expanders &amp; Gates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Levelers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Matrices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Signal generators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Arbitrary numeric parameters</a:t>
            </a:r>
            <a:endParaRPr lang="en-US" sz="240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31080" y="2060848"/>
            <a:ext cx="4008120" cy="4522832"/>
          </a:xfrm>
          <a:prstGeom prst="rect">
            <a:avLst/>
          </a:prstGeom>
        </p:spPr>
        <p:txBody>
          <a:bodyPr vert="horz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 sensors</a:t>
            </a:r>
            <a:r>
              <a:rPr kumimoji="0" lang="en-US" sz="2400" b="0" i="0" u="none" strike="noStrike" kern="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(meters)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noProof="0" smtClean="0">
                <a:latin typeface="+mn-lt"/>
                <a:ea typeface="+mn-ea"/>
                <a:cs typeface="+mn-cs"/>
              </a:rPr>
              <a:t>Frequency sensors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 interval</a:t>
            </a:r>
            <a:r>
              <a:rPr kumimoji="0" lang="en-US" sz="2400" b="0" i="0" u="none" strike="noStrike" kern="0" cap="none" spc="0" normalizeH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sensors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baseline="0" noProof="0" smtClean="0">
                <a:latin typeface="+mn-lt"/>
                <a:ea typeface="+mn-ea"/>
                <a:cs typeface="+mn-cs"/>
              </a:rPr>
              <a:t>Temperature</a:t>
            </a:r>
            <a:r>
              <a:rPr lang="en-US" kern="0" noProof="0" smtClean="0">
                <a:latin typeface="+mn-lt"/>
                <a:ea typeface="+mn-ea"/>
                <a:cs typeface="+mn-cs"/>
              </a:rPr>
              <a:t> sensors</a:t>
            </a:r>
            <a:br>
              <a:rPr lang="en-US" kern="0" noProof="0" smtClean="0">
                <a:latin typeface="+mn-lt"/>
                <a:ea typeface="+mn-ea"/>
                <a:cs typeface="+mn-cs"/>
              </a:rPr>
            </a:b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smtClean="0">
                <a:latin typeface="+mn-lt"/>
                <a:ea typeface="+mn-ea"/>
                <a:cs typeface="+mn-cs"/>
              </a:rPr>
              <a:t>Grouping (~VCA groups)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Crossfading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kern="0" smtClean="0"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smtClean="0">
                <a:latin typeface="+mn-lt"/>
                <a:ea typeface="+mn-ea"/>
                <a:cs typeface="+mn-cs"/>
              </a:rPr>
              <a:t>Media connections &amp; routing</a:t>
            </a:r>
            <a:br>
              <a:rPr lang="en-US" kern="0" smtClean="0">
                <a:latin typeface="+mn-lt"/>
                <a:ea typeface="+mn-ea"/>
                <a:cs typeface="+mn-cs"/>
              </a:rPr>
            </a:br>
            <a:endParaRPr lang="en-US" kern="0" smtClean="0"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kern="0" smtClean="0">
                <a:latin typeface="+mn-lt"/>
                <a:ea typeface="+mn-ea"/>
                <a:cs typeface="+mn-cs"/>
              </a:rPr>
              <a:t>Proprietary extensions</a:t>
            </a:r>
            <a:endParaRPr kumimoji="0" lang="en-US" sz="2400" b="0" i="0" u="none" strike="noStrike" kern="0" cap="none" spc="0" normalizeH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OCA Network Traffic </a:t>
            </a:r>
            <a:endParaRPr lang="en-US"/>
          </a:p>
        </p:txBody>
      </p:sp>
      <p:pic>
        <p:nvPicPr>
          <p:cNvPr id="1029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0160" y="1884141"/>
            <a:ext cx="6871968" cy="4753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253740" y="5958840"/>
            <a:ext cx="1188720" cy="6324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 smtClean="0">
                <a:solidFill>
                  <a:srgbClr val="000000"/>
                </a:solidFill>
              </a:rPr>
              <a:t>Includes</a:t>
            </a:r>
            <a:br>
              <a:rPr lang="en-US" sz="1400" smtClean="0">
                <a:solidFill>
                  <a:srgbClr val="000000"/>
                </a:solidFill>
              </a:rPr>
            </a:br>
            <a:r>
              <a:rPr lang="en-US" sz="1400" smtClean="0">
                <a:solidFill>
                  <a:srgbClr val="000000"/>
                </a:solidFill>
              </a:rPr>
              <a:t>meter updates</a:t>
            </a:r>
            <a:endParaRPr lang="en-US" sz="1400" i="1" smtClean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3855720" y="5707380"/>
            <a:ext cx="175260" cy="3733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792088"/>
          </a:xfrm>
        </p:spPr>
        <p:txBody>
          <a:bodyPr/>
          <a:lstStyle/>
          <a:p>
            <a:r>
              <a:rPr lang="en-US" smtClean="0"/>
              <a:t>Status &amp; Plans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OCA Standardization Strategy</a:t>
            </a:r>
            <a:endParaRPr lang="en-US"/>
          </a:p>
        </p:txBody>
      </p:sp>
      <p:pic>
        <p:nvPicPr>
          <p:cNvPr id="1026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5725" y="2087877"/>
            <a:ext cx="6432550" cy="443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010" y="1427014"/>
            <a:ext cx="8797925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Arrow Connector 12"/>
          <p:cNvCxnSpPr/>
          <p:nvPr/>
        </p:nvCxnSpPr>
        <p:spPr bwMode="auto">
          <a:xfrm>
            <a:off x="3541486" y="3560165"/>
            <a:ext cx="1306285" cy="798285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6" name="Rectangle 25"/>
          <p:cNvSpPr/>
          <p:nvPr/>
        </p:nvSpPr>
        <p:spPr bwMode="auto">
          <a:xfrm>
            <a:off x="4368798" y="5505075"/>
            <a:ext cx="4775202" cy="74023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65000">
                <a:schemeClr val="bg1"/>
              </a:gs>
              <a:gs pos="100000">
                <a:schemeClr val="bg1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2286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OCA</a:t>
            </a:r>
            <a:r>
              <a:rPr kumimoji="0" lang="en-US" sz="18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800" smtClean="0">
                <a:solidFill>
                  <a:srgbClr val="000000"/>
                </a:solidFill>
              </a:rPr>
              <a:t>Products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626845" y="2837453"/>
            <a:ext cx="914400" cy="931808"/>
          </a:xfrm>
          <a:prstGeom prst="roundRect">
            <a:avLst>
              <a:gd name="adj" fmla="val 9955"/>
            </a:avLst>
          </a:prstGeom>
          <a:gradFill flip="none" rotWithShape="1">
            <a:gsLst>
              <a:gs pos="2000">
                <a:srgbClr val="00B0F0"/>
              </a:gs>
              <a:gs pos="0">
                <a:schemeClr val="accent4">
                  <a:lumMod val="50000"/>
                  <a:lumOff val="50000"/>
                  <a:alpha val="44000"/>
                </a:schemeClr>
              </a:gs>
              <a:gs pos="66000">
                <a:schemeClr val="bg1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 w="31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smtClean="0"/>
              <a:t>OCA 1.2 Spec</a:t>
            </a:r>
            <a:endParaRPr lang="en-US" sz="1600"/>
          </a:p>
        </p:txBody>
      </p:sp>
      <p:sp>
        <p:nvSpPr>
          <p:cNvPr id="17" name="Rounded Rectangle 16"/>
          <p:cNvSpPr/>
          <p:nvPr/>
        </p:nvSpPr>
        <p:spPr bwMode="auto">
          <a:xfrm>
            <a:off x="971465" y="2837452"/>
            <a:ext cx="914400" cy="941333"/>
          </a:xfrm>
          <a:prstGeom prst="roundRect">
            <a:avLst>
              <a:gd name="adj" fmla="val 9954"/>
            </a:avLst>
          </a:prstGeom>
          <a:gradFill flip="none" rotWithShape="1">
            <a:gsLst>
              <a:gs pos="2000">
                <a:srgbClr val="00B0F0"/>
              </a:gs>
              <a:gs pos="0">
                <a:schemeClr val="accent4">
                  <a:lumMod val="50000"/>
                  <a:lumOff val="50000"/>
                  <a:alpha val="44000"/>
                </a:schemeClr>
              </a:gs>
              <a:gs pos="66000">
                <a:schemeClr val="bg1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 w="31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smtClean="0"/>
              <a:t>Alliance formed</a:t>
            </a:r>
            <a:endParaRPr lang="en-US" sz="1600"/>
          </a:p>
        </p:txBody>
      </p:sp>
      <p:sp>
        <p:nvSpPr>
          <p:cNvPr id="23" name="Rounded Rectangle 22"/>
          <p:cNvSpPr/>
          <p:nvPr/>
        </p:nvSpPr>
        <p:spPr bwMode="auto">
          <a:xfrm>
            <a:off x="6667819" y="4042139"/>
            <a:ext cx="1024760" cy="930158"/>
          </a:xfrm>
          <a:prstGeom prst="roundRect">
            <a:avLst>
              <a:gd name="adj" fmla="val 8404"/>
            </a:avLst>
          </a:prstGeom>
          <a:gradFill flip="none" rotWithShape="1">
            <a:gsLst>
              <a:gs pos="36000">
                <a:schemeClr val="bg1">
                  <a:alpha val="69000"/>
                </a:schemeClr>
              </a:gs>
              <a:gs pos="0">
                <a:schemeClr val="accent2">
                  <a:lumMod val="60000"/>
                  <a:lumOff val="40000"/>
                  <a:alpha val="69000"/>
                </a:schemeClr>
              </a:gs>
              <a:gs pos="100000">
                <a:schemeClr val="accent2">
                  <a:lumMod val="60000"/>
                  <a:lumOff val="40000"/>
                  <a:alpha val="69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 w="31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X210v2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Std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926107" y="4042139"/>
            <a:ext cx="1024760" cy="930158"/>
          </a:xfrm>
          <a:prstGeom prst="roundRect">
            <a:avLst>
              <a:gd name="adj" fmla="val 8404"/>
            </a:avLst>
          </a:prstGeom>
          <a:gradFill flip="none" rotWithShape="1">
            <a:gsLst>
              <a:gs pos="36000">
                <a:schemeClr val="bg1">
                  <a:alpha val="69000"/>
                </a:schemeClr>
              </a:gs>
              <a:gs pos="0">
                <a:schemeClr val="accent2">
                  <a:lumMod val="60000"/>
                  <a:lumOff val="40000"/>
                  <a:alpha val="69000"/>
                </a:schemeClr>
              </a:gs>
              <a:gs pos="100000">
                <a:schemeClr val="accent2">
                  <a:lumMod val="60000"/>
                  <a:lumOff val="40000"/>
                  <a:alpha val="69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 w="31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AES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X210v1</a:t>
            </a:r>
          </a:p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Std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5936343" y="3589193"/>
            <a:ext cx="711200" cy="449943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" name="Rounded Rectangle 21"/>
          <p:cNvSpPr/>
          <p:nvPr/>
        </p:nvSpPr>
        <p:spPr bwMode="auto">
          <a:xfrm>
            <a:off x="4897079" y="2837453"/>
            <a:ext cx="1024760" cy="930158"/>
          </a:xfrm>
          <a:prstGeom prst="roundRect">
            <a:avLst>
              <a:gd name="adj" fmla="val 8404"/>
            </a:avLst>
          </a:prstGeom>
          <a:gradFill flip="none" rotWithShape="1">
            <a:gsLst>
              <a:gs pos="36000">
                <a:schemeClr val="bg1">
                  <a:alpha val="69000"/>
                </a:schemeClr>
              </a:gs>
              <a:gs pos="0">
                <a:schemeClr val="accent2">
                  <a:lumMod val="60000"/>
                  <a:lumOff val="40000"/>
                  <a:alpha val="69000"/>
                </a:schemeClr>
              </a:gs>
              <a:gs pos="100000">
                <a:schemeClr val="accent2">
                  <a:lumMod val="60000"/>
                  <a:lumOff val="40000"/>
                  <a:alpha val="69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 w="31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OCA 2.0</a:t>
            </a:r>
            <a:br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Spec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OCA Alliance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28"/>
            <a:ext cx="8229600" cy="446187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smtClean="0"/>
              <a:t>Attero Tech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Audinate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Bosch Communications Systems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d&amp;b audiotechnik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Duran Audio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LOUD Technologies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Presonus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RCF spa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Salzbrenner Stagetec Mediagroup</a:t>
            </a:r>
            <a:endParaRPr lang="en-US" sz="2400"/>
          </a:p>
          <a:p>
            <a:pPr>
              <a:spcBef>
                <a:spcPct val="0"/>
              </a:spcBef>
            </a:pPr>
            <a:r>
              <a:rPr lang="en-US" sz="2400" smtClean="0"/>
              <a:t>TC Group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Waves Audio</a:t>
            </a:r>
          </a:p>
          <a:p>
            <a:pPr>
              <a:spcBef>
                <a:spcPct val="0"/>
              </a:spcBef>
            </a:pPr>
            <a:r>
              <a:rPr lang="en-US" sz="2400" smtClean="0"/>
              <a:t>Yamaha Corporation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01840" y="6385560"/>
            <a:ext cx="1798320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200" b="1" smtClean="0">
                <a:solidFill>
                  <a:schemeClr val="accent6">
                    <a:lumMod val="75000"/>
                  </a:schemeClr>
                </a:solidFill>
              </a:rPr>
              <a:t>2013.01.29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Get with OCA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86050"/>
            <a:ext cx="8229600" cy="3440113"/>
          </a:xfrm>
        </p:spPr>
        <p:txBody>
          <a:bodyPr/>
          <a:lstStyle/>
          <a:p>
            <a:pPr>
              <a:spcAft>
                <a:spcPct val="100000"/>
              </a:spcAft>
            </a:pPr>
            <a:r>
              <a:rPr lang="en-US" smtClean="0"/>
              <a:t>Use OCA in your products</a:t>
            </a:r>
          </a:p>
          <a:p>
            <a:pPr>
              <a:spcAft>
                <a:spcPct val="100000"/>
              </a:spcAft>
            </a:pPr>
            <a:r>
              <a:rPr lang="en-US" smtClean="0"/>
              <a:t>Participate in AES X210 standards work</a:t>
            </a:r>
          </a:p>
          <a:p>
            <a:pPr>
              <a:spcAft>
                <a:spcPct val="100000"/>
              </a:spcAft>
            </a:pPr>
            <a:r>
              <a:rPr lang="en-US" smtClean="0"/>
              <a:t>Join the Alliance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96135" y="1634582"/>
            <a:ext cx="3168352" cy="44614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Britannic Bold" pitchFamily="34" charset="0"/>
              </a:rPr>
              <a:t>You can easily move a signal from A to B, but what are you going to do with it when it gets there?</a:t>
            </a:r>
            <a:endParaRPr lang="en-US" sz="3600" dirty="0">
              <a:solidFill>
                <a:srgbClr val="002060"/>
              </a:solidFill>
              <a:latin typeface="Britannic Bold" pitchFamily="34" charset="0"/>
            </a:endParaRPr>
          </a:p>
        </p:txBody>
      </p:sp>
      <p:pic>
        <p:nvPicPr>
          <p:cNvPr id="2051" name="Picture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189" y="1408532"/>
            <a:ext cx="4921472" cy="481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597732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32514"/>
            <a:ext cx="8229600" cy="792088"/>
          </a:xfrm>
        </p:spPr>
        <p:txBody>
          <a:bodyPr/>
          <a:lstStyle/>
          <a:p>
            <a:r>
              <a:rPr lang="en-US" smtClean="0"/>
              <a:t>www.oca-alliance.com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709" y="1490472"/>
            <a:ext cx="496855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07504" y="1124744"/>
            <a:ext cx="2376264" cy="12241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MEDIA</a:t>
            </a: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xmlns="" val="3294280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24744"/>
            <a:ext cx="2808312" cy="11460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PROGRAM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TRANSPORT</a:t>
            </a:r>
          </a:p>
          <a:p>
            <a:endParaRPr lang="en-US" sz="2800" b="1" dirty="0" smtClean="0">
              <a:solidFill>
                <a:srgbClr val="002060"/>
              </a:solidFill>
            </a:endParaRPr>
          </a:p>
        </p:txBody>
      </p:sp>
      <p:pic>
        <p:nvPicPr>
          <p:cNvPr id="2051" name="Picture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709" y="1490472"/>
            <a:ext cx="496855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94280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24744"/>
            <a:ext cx="2808312" cy="10545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 dirty="0" smtClean="0">
                <a:solidFill>
                  <a:srgbClr val="004C00"/>
                </a:solidFill>
              </a:rPr>
              <a:t>SYSTEM</a:t>
            </a:r>
          </a:p>
          <a:p>
            <a:r>
              <a:rPr lang="en-US" sz="2800" b="1" dirty="0" smtClean="0">
                <a:solidFill>
                  <a:srgbClr val="004C00"/>
                </a:solidFill>
              </a:rPr>
              <a:t>CONTROL</a:t>
            </a:r>
          </a:p>
        </p:txBody>
      </p:sp>
      <p:pic>
        <p:nvPicPr>
          <p:cNvPr id="3074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709" y="1490503"/>
            <a:ext cx="496855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94280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another control standard?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OCA is the only control architecture that is </a:t>
            </a:r>
            <a:r>
              <a:rPr lang="en-US" sz="2600" i="1" dirty="0" smtClean="0"/>
              <a:t>all</a:t>
            </a:r>
            <a:r>
              <a:rPr lang="en-US" sz="2600" dirty="0" smtClean="0"/>
              <a:t> of the following:</a:t>
            </a:r>
          </a:p>
          <a:p>
            <a:pPr lvl="1"/>
            <a:r>
              <a:rPr lang="en-US" sz="2600" dirty="0" smtClean="0"/>
              <a:t>Pro application oriented </a:t>
            </a:r>
          </a:p>
          <a:p>
            <a:pPr lvl="1"/>
            <a:r>
              <a:rPr lang="en-US" sz="2600" dirty="0" smtClean="0"/>
              <a:t>Scalable up to huge network sizes</a:t>
            </a:r>
          </a:p>
          <a:p>
            <a:pPr lvl="1"/>
            <a:r>
              <a:rPr lang="en-US" sz="2600" dirty="0" smtClean="0"/>
              <a:t>Suitable for mission-critical applications</a:t>
            </a:r>
          </a:p>
          <a:p>
            <a:pPr lvl="1"/>
            <a:r>
              <a:rPr lang="en-US" sz="2600" dirty="0" smtClean="0"/>
              <a:t>Compatible with proprietary product features</a:t>
            </a:r>
          </a:p>
          <a:p>
            <a:pPr lvl="1"/>
            <a:r>
              <a:rPr lang="en-US" sz="2600" dirty="0" err="1" smtClean="0"/>
              <a:t>Futureproof</a:t>
            </a:r>
            <a:r>
              <a:rPr lang="en-US" sz="2600" smtClean="0"/>
              <a:t> </a:t>
            </a:r>
          </a:p>
          <a:p>
            <a:pPr lvl="1"/>
            <a:r>
              <a:rPr lang="en-US" sz="2600" smtClean="0"/>
              <a:t>Secure</a:t>
            </a:r>
          </a:p>
          <a:p>
            <a:pPr lvl="1"/>
            <a:r>
              <a:rPr lang="en-US" sz="2600" smtClean="0"/>
              <a:t>On track to become an open public standard.</a:t>
            </a:r>
            <a:endParaRPr lang="en-US" sz="26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OCA In Action:  Concert tour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777977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Arial" charset="0"/>
              <a:buNone/>
            </a:pPr>
            <a:r>
              <a:rPr lang="en-US" sz="1600" b="1" smtClean="0"/>
              <a:t>Concert tour sound system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1600" smtClean="0"/>
              <a:t>Touring system, possibly incorporating equipment from prime contractor and various subcontractors.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1600" smtClean="0"/>
              <a:t>Multiple ad-hoc connections, varying from place to place, ideally using network audio.  For example: </a:t>
            </a:r>
          </a:p>
          <a:p>
            <a:pPr marL="857250" lvl="1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Prime contractor provides main loudspeakers, subcontractors provide delay systems, fills, woofers, etc.</a:t>
            </a:r>
          </a:p>
          <a:p>
            <a:pPr marL="857250" lvl="1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Connected to resident venue system for area fill.</a:t>
            </a:r>
          </a:p>
          <a:p>
            <a:pPr marL="857250" lvl="1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1600" smtClean="0"/>
              <a:t>Connected to show video systems, radio, TV,&amp; internet broadcast systems, recording systems, &amp; press.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1600" smtClean="0"/>
              <a:t>System configured modularly, with multiple mix and loudspeaker/ amplifier subystems, variously deployed from rental house(s) for different tours.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1600" smtClean="0"/>
              <a:t>Media transport may be mix of Ethernet, AES3, MADI, AVB, Dante, 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2925" y="6324600"/>
            <a:ext cx="8086725" cy="4095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800" i="1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2649" y="5924550"/>
            <a:ext cx="6734175" cy="71437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0"/>
            <a:tileRect/>
          </a:gradFill>
        </p:spPr>
        <p:txBody>
          <a:bodyPr wrap="square" rtlCol="0">
            <a:noAutofit/>
          </a:bodyPr>
          <a:lstStyle/>
          <a:p>
            <a:r>
              <a:rPr lang="en-US" sz="2000" smtClean="0">
                <a:solidFill>
                  <a:srgbClr val="002060"/>
                </a:solidFill>
              </a:rPr>
              <a:t>Central wired &amp; wireless control of multiple network(s).</a:t>
            </a:r>
            <a:br>
              <a:rPr lang="en-US" sz="2000" smtClean="0">
                <a:solidFill>
                  <a:srgbClr val="002060"/>
                </a:solidFill>
              </a:rPr>
            </a:br>
            <a:r>
              <a:rPr lang="en-US" sz="2000" smtClean="0">
                <a:solidFill>
                  <a:srgbClr val="002060"/>
                </a:solidFill>
              </a:rPr>
              <a:t>Multivendor support. High reliability. Media flexibility.</a:t>
            </a:r>
          </a:p>
          <a:p>
            <a:r>
              <a:rPr lang="en-US" sz="2000" smtClean="0">
                <a:solidFill>
                  <a:srgbClr val="002060"/>
                </a:solidFill>
              </a:rPr>
              <a:t>	</a:t>
            </a:r>
            <a:r>
              <a:rPr lang="en-US" sz="2000" smtClean="0">
                <a:solidFill>
                  <a:srgbClr val="002060"/>
                </a:solidFill>
              </a:rPr>
              <a:t> </a:t>
            </a:r>
          </a:p>
          <a:p>
            <a:pPr marL="1828800" indent="-1828800"/>
            <a:endParaRPr lang="en-US" sz="200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299" y="5924550"/>
            <a:ext cx="1666876" cy="71437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C000"/>
              </a:gs>
              <a:gs pos="100000">
                <a:srgbClr val="D5D00E"/>
              </a:gs>
            </a:gsLst>
            <a:lin ang="10800000" scaled="0"/>
            <a:tileRect/>
          </a:gradFill>
        </p:spPr>
        <p:txBody>
          <a:bodyPr wrap="square" rtlCol="0">
            <a:noAutofit/>
          </a:bodyPr>
          <a:lstStyle/>
          <a:p>
            <a:pPr algn="r"/>
            <a:r>
              <a:rPr lang="en-US" sz="2000" b="1" smtClean="0">
                <a:solidFill>
                  <a:srgbClr val="000000"/>
                </a:solidFill>
              </a:rPr>
              <a:t>OCA</a:t>
            </a:r>
          </a:p>
          <a:p>
            <a:pPr marL="1828800" indent="-1828800" algn="r"/>
            <a:r>
              <a:rPr lang="en-US" sz="2000" b="1" smtClean="0">
                <a:solidFill>
                  <a:srgbClr val="000000"/>
                </a:solidFill>
              </a:rPr>
              <a:t>Benefits</a:t>
            </a:r>
            <a:endParaRPr lang="en-US" sz="20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OCA In Action: Large Install Venue</a:t>
            </a:r>
            <a:endParaRPr lang="en-US" sz="3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Arial" charset="0"/>
              <a:buNone/>
            </a:pPr>
            <a:r>
              <a:rPr lang="en-US" sz="1600" b="1" smtClean="0"/>
              <a:t>Large installed sound system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Example:  stadium, multipurpose arena, large auditorium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Multiple program sources, control stations, loudspeaker clusters, and external interfaces.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Interfaces to paging, signage,  security, emergency (fire), show video, security, and other internal systems.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Interfaces to external systems - broadcast, internet, user devices (tablet, smartphone).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Evacuation standards compliance may be required.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Security may be required.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Network infrastructures are typically administered by central IT. 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Large to very large network diameters. </a:t>
            </a:r>
          </a:p>
          <a:p>
            <a:endParaRPr lang="en-US" sz="1600"/>
          </a:p>
        </p:txBody>
      </p:sp>
      <p:sp>
        <p:nvSpPr>
          <p:cNvPr id="5" name="TextBox 4"/>
          <p:cNvSpPr txBox="1"/>
          <p:nvPr/>
        </p:nvSpPr>
        <p:spPr>
          <a:xfrm>
            <a:off x="2152649" y="5924550"/>
            <a:ext cx="6734175" cy="71437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0"/>
            <a:tileRect/>
          </a:gradFill>
        </p:spPr>
        <p:txBody>
          <a:bodyPr wrap="square" rtlCol="0">
            <a:noAutofit/>
          </a:bodyPr>
          <a:lstStyle/>
          <a:p>
            <a:r>
              <a:rPr lang="en-US" sz="2000" smtClean="0">
                <a:solidFill>
                  <a:srgbClr val="002060"/>
                </a:solidFill>
              </a:rPr>
              <a:t>Control of large &amp; complex networks.  Security.  Public standards compliance for Evac.  Multivendor systems.</a:t>
            </a:r>
          </a:p>
          <a:p>
            <a:r>
              <a:rPr lang="en-US" sz="2000" smtClean="0">
                <a:solidFill>
                  <a:srgbClr val="002060"/>
                </a:solidFill>
              </a:rPr>
              <a:t>	</a:t>
            </a:r>
            <a:r>
              <a:rPr lang="en-US" sz="2000" smtClean="0">
                <a:solidFill>
                  <a:srgbClr val="002060"/>
                </a:solidFill>
              </a:rPr>
              <a:t> </a:t>
            </a:r>
          </a:p>
          <a:p>
            <a:pPr marL="1828800" indent="-1828800"/>
            <a:endParaRPr lang="en-US" sz="200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299" y="5924550"/>
            <a:ext cx="1666876" cy="71437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C000"/>
              </a:gs>
              <a:gs pos="100000">
                <a:srgbClr val="D5D00E"/>
              </a:gs>
            </a:gsLst>
            <a:lin ang="10800000" scaled="0"/>
            <a:tileRect/>
          </a:gradFill>
        </p:spPr>
        <p:txBody>
          <a:bodyPr wrap="square" rtlCol="0">
            <a:noAutofit/>
          </a:bodyPr>
          <a:lstStyle/>
          <a:p>
            <a:pPr algn="r"/>
            <a:r>
              <a:rPr lang="en-US" sz="2000" b="1" smtClean="0">
                <a:solidFill>
                  <a:srgbClr val="000000"/>
                </a:solidFill>
              </a:rPr>
              <a:t>OCA</a:t>
            </a:r>
          </a:p>
          <a:p>
            <a:pPr marL="1828800" indent="-1828800" algn="r"/>
            <a:r>
              <a:rPr lang="en-US" sz="2000" b="1" smtClean="0">
                <a:solidFill>
                  <a:srgbClr val="000000"/>
                </a:solidFill>
              </a:rPr>
              <a:t>Benefits</a:t>
            </a:r>
            <a:endParaRPr lang="en-US" sz="20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/>
              <a:t>OCA In Action: Broadcast Intercom</a:t>
            </a:r>
            <a:endParaRPr lang="en-US" sz="3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777977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Arial" charset="0"/>
              <a:buNone/>
            </a:pPr>
            <a:r>
              <a:rPr lang="en-US" sz="1600" b="1" smtClean="0"/>
              <a:t>Network Broadcast Intercom System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Example:  major television network production intercom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Thousands of intercom stations, multiple control points.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Transcontinental networks using private leased data lines.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Interfaces to broadcast mixing equipment.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VoIP interfaces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Portable and fixed-location stations.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Many subnets - multiple sites, multiple work environments within buildings, multiple remote locations.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Network infrastructures may be administered by production intercom departments or by central IT.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Frequent reconfiguration.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</a:pPr>
            <a:r>
              <a:rPr lang="en-US" sz="1600" smtClean="0"/>
              <a:t>Critical function - must not fail (millions of dollars at stake)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2649" y="5924550"/>
            <a:ext cx="6734175" cy="714375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0"/>
            <a:tileRect/>
          </a:gradFill>
        </p:spPr>
        <p:txBody>
          <a:bodyPr wrap="square" rtlCol="0">
            <a:noAutofit/>
          </a:bodyPr>
          <a:lstStyle/>
          <a:p>
            <a:r>
              <a:rPr lang="en-US" sz="2000" smtClean="0">
                <a:solidFill>
                  <a:srgbClr val="002060"/>
                </a:solidFill>
              </a:rPr>
              <a:t>High reliability.  Much simplified cabling.  Ability to use</a:t>
            </a:r>
            <a:br>
              <a:rPr lang="en-US" sz="2000" smtClean="0">
                <a:solidFill>
                  <a:srgbClr val="002060"/>
                </a:solidFill>
              </a:rPr>
            </a:br>
            <a:r>
              <a:rPr lang="en-US" sz="2000" smtClean="0">
                <a:solidFill>
                  <a:srgbClr val="002060"/>
                </a:solidFill>
              </a:rPr>
              <a:t>corporate network(s).  Multivendor systems.</a:t>
            </a:r>
          </a:p>
          <a:p>
            <a:r>
              <a:rPr lang="en-US" sz="2000" smtClean="0">
                <a:solidFill>
                  <a:srgbClr val="002060"/>
                </a:solidFill>
              </a:rPr>
              <a:t>	</a:t>
            </a:r>
            <a:r>
              <a:rPr lang="en-US" sz="2000" smtClean="0">
                <a:solidFill>
                  <a:srgbClr val="002060"/>
                </a:solidFill>
              </a:rPr>
              <a:t> </a:t>
            </a:r>
          </a:p>
          <a:p>
            <a:pPr marL="1828800" indent="-1828800"/>
            <a:endParaRPr lang="en-US" sz="200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299" y="5924550"/>
            <a:ext cx="1666876" cy="714375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C000"/>
              </a:gs>
              <a:gs pos="100000">
                <a:srgbClr val="D5D00E"/>
              </a:gs>
            </a:gsLst>
            <a:lin ang="10800000" scaled="0"/>
            <a:tileRect/>
          </a:gradFill>
        </p:spPr>
        <p:txBody>
          <a:bodyPr wrap="square" rtlCol="0">
            <a:noAutofit/>
          </a:bodyPr>
          <a:lstStyle/>
          <a:p>
            <a:pPr algn="r"/>
            <a:r>
              <a:rPr lang="en-US" sz="2000" b="1" smtClean="0">
                <a:solidFill>
                  <a:srgbClr val="000000"/>
                </a:solidFill>
              </a:rPr>
              <a:t>OCA</a:t>
            </a:r>
          </a:p>
          <a:p>
            <a:pPr marL="1828800" indent="-1828800" algn="r"/>
            <a:r>
              <a:rPr lang="en-US" sz="2000" b="1" smtClean="0">
                <a:solidFill>
                  <a:srgbClr val="000000"/>
                </a:solidFill>
              </a:rPr>
              <a:t>Benefits</a:t>
            </a:r>
            <a:endParaRPr lang="en-US" sz="20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  <a:txDef>
      <a:spPr>
        <a:noFill/>
      </a:spPr>
      <a:bodyPr wrap="square" rtlCol="0">
        <a:noAutofit/>
      </a:bodyPr>
      <a:lstStyle>
        <a:defPPr>
          <a:defRPr sz="2800" i="1" smtClean="0">
            <a:solidFill>
              <a:schemeClr val="accent6">
                <a:lumMod val="75000"/>
              </a:schemeClr>
            </a:solidFill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717</Words>
  <Application>Microsoft Office PowerPoint</Application>
  <PresentationFormat>On-screen Show (4:3)</PresentationFormat>
  <Paragraphs>144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Blank Presentation</vt:lpstr>
      <vt:lpstr>OCA The Open Control Architecture</vt:lpstr>
      <vt:lpstr>Slide 2</vt:lpstr>
      <vt:lpstr>Slide 3</vt:lpstr>
      <vt:lpstr>Slide 4</vt:lpstr>
      <vt:lpstr>Slide 5</vt:lpstr>
      <vt:lpstr>Why another control standard?</vt:lpstr>
      <vt:lpstr>OCA In Action:  Concert tour</vt:lpstr>
      <vt:lpstr>OCA In Action: Large Install Venue</vt:lpstr>
      <vt:lpstr>OCA In Action: Broadcast Intercom</vt:lpstr>
      <vt:lpstr>OCA In Action: Bar Band</vt:lpstr>
      <vt:lpstr>A Peek Under the Hood</vt:lpstr>
      <vt:lpstr>OCA Device Model</vt:lpstr>
      <vt:lpstr>OCA Control Repertoire (v.1.1)</vt:lpstr>
      <vt:lpstr>OCA Network Traffic </vt:lpstr>
      <vt:lpstr>Status &amp; Plans</vt:lpstr>
      <vt:lpstr>OCA Standardization Strategy</vt:lpstr>
      <vt:lpstr>Slide 17</vt:lpstr>
      <vt:lpstr>The OCA Alliance</vt:lpstr>
      <vt:lpstr>Get with OCA</vt:lpstr>
      <vt:lpstr>www.oca-alliance.com</vt:lpstr>
    </vt:vector>
  </TitlesOfParts>
  <Company>Valerie Peterson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Peterson</dc:creator>
  <cp:lastModifiedBy>Jeff Berryman</cp:lastModifiedBy>
  <cp:revision>172</cp:revision>
  <dcterms:created xsi:type="dcterms:W3CDTF">2012-01-17T21:49:54Z</dcterms:created>
  <dcterms:modified xsi:type="dcterms:W3CDTF">2013-04-05T05:32:07Z</dcterms:modified>
</cp:coreProperties>
</file>